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59"/>
  </p:notesMasterIdLst>
  <p:sldIdLst>
    <p:sldId id="256" r:id="rId2"/>
    <p:sldId id="458" r:id="rId3"/>
    <p:sldId id="448" r:id="rId4"/>
    <p:sldId id="453" r:id="rId5"/>
    <p:sldId id="358" r:id="rId6"/>
    <p:sldId id="359" r:id="rId7"/>
    <p:sldId id="360" r:id="rId8"/>
    <p:sldId id="451" r:id="rId9"/>
    <p:sldId id="450" r:id="rId10"/>
    <p:sldId id="361" r:id="rId11"/>
    <p:sldId id="362" r:id="rId12"/>
    <p:sldId id="449" r:id="rId13"/>
    <p:sldId id="363" r:id="rId14"/>
    <p:sldId id="364" r:id="rId15"/>
    <p:sldId id="365" r:id="rId16"/>
    <p:sldId id="367" r:id="rId17"/>
    <p:sldId id="368" r:id="rId18"/>
    <p:sldId id="369" r:id="rId19"/>
    <p:sldId id="370" r:id="rId20"/>
    <p:sldId id="371" r:id="rId21"/>
    <p:sldId id="373" r:id="rId22"/>
    <p:sldId id="372" r:id="rId23"/>
    <p:sldId id="375" r:id="rId24"/>
    <p:sldId id="377" r:id="rId25"/>
    <p:sldId id="460" r:id="rId26"/>
    <p:sldId id="429" r:id="rId27"/>
    <p:sldId id="430" r:id="rId28"/>
    <p:sldId id="445" r:id="rId29"/>
    <p:sldId id="472" r:id="rId30"/>
    <p:sldId id="473" r:id="rId31"/>
    <p:sldId id="474" r:id="rId32"/>
    <p:sldId id="475" r:id="rId33"/>
    <p:sldId id="476" r:id="rId34"/>
    <p:sldId id="456" r:id="rId35"/>
    <p:sldId id="452" r:id="rId36"/>
    <p:sldId id="455" r:id="rId37"/>
    <p:sldId id="477" r:id="rId38"/>
    <p:sldId id="431" r:id="rId39"/>
    <p:sldId id="454" r:id="rId40"/>
    <p:sldId id="461" r:id="rId41"/>
    <p:sldId id="463" r:id="rId42"/>
    <p:sldId id="464" r:id="rId43"/>
    <p:sldId id="465" r:id="rId44"/>
    <p:sldId id="466" r:id="rId45"/>
    <p:sldId id="467" r:id="rId46"/>
    <p:sldId id="468" r:id="rId47"/>
    <p:sldId id="469" r:id="rId48"/>
    <p:sldId id="470" r:id="rId49"/>
    <p:sldId id="471" r:id="rId50"/>
    <p:sldId id="479" r:id="rId51"/>
    <p:sldId id="478" r:id="rId52"/>
    <p:sldId id="480" r:id="rId53"/>
    <p:sldId id="481" r:id="rId54"/>
    <p:sldId id="482" r:id="rId55"/>
    <p:sldId id="483" r:id="rId56"/>
    <p:sldId id="484" r:id="rId57"/>
    <p:sldId id="344" r:id="rId5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9819" autoAdjust="0"/>
  </p:normalViewPr>
  <p:slideViewPr>
    <p:cSldViewPr>
      <p:cViewPr varScale="1">
        <p:scale>
          <a:sx n="100" d="100"/>
          <a:sy n="100" d="100"/>
        </p:scale>
        <p:origin x="64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8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0DA84-C25D-4D65-AA56-75EB3CDEA047}" type="datetimeFigureOut">
              <a:rPr lang="zh-CN" altLang="en-US" smtClean="0"/>
              <a:pPr/>
              <a:t>2021/12/3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6C7E1-5051-4E5B-A012-1A9CE1338B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997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3.jpeg"/><Relationship Id="rId4" Type="http://schemas.openxmlformats.org/officeDocument/2006/relationships/image" Target="../media/image7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色条 拷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9144000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100013"/>
            <a:ext cx="188277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27088" y="1628775"/>
            <a:ext cx="7772400" cy="2087563"/>
          </a:xfrm>
        </p:spPr>
        <p:txBody>
          <a:bodyPr/>
          <a:lstStyle>
            <a:lvl1pPr algn="ctr">
              <a:defRPr sz="4000">
                <a:solidFill>
                  <a:schemeClr val="bg1"/>
                </a:solidFill>
                <a:ea typeface="黑体" pitchFamily="2" charset="-122"/>
              </a:defRPr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55875" y="4292600"/>
            <a:ext cx="3959225" cy="431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200">
                <a:ea typeface="黑体" pitchFamily="2" charset="-122"/>
              </a:defRPr>
            </a:lvl1pPr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D77EED38-DC4C-45C2-875C-D1A72483D288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15138" y="115888"/>
            <a:ext cx="2139950" cy="60166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115888"/>
            <a:ext cx="6267450" cy="60166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3A013DE8-FD1F-46DA-B840-FEE9FA915DFC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50" y="115888"/>
            <a:ext cx="6192838" cy="6667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95288" y="1268413"/>
            <a:ext cx="8559800" cy="48641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74E794D2-1D12-4C87-89B3-30DCC0A0FB29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solidFill>
                  <a:srgbClr val="002060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Wingdings" pitchFamily="2" charset="2"/>
              <a:buChar char="p"/>
              <a:defRPr/>
            </a:lvl1pPr>
            <a:lvl2pPr marL="742950" indent="-285750">
              <a:buFont typeface="Wingdings" pitchFamily="2" charset="2"/>
              <a:buChar char="p"/>
              <a:defRPr/>
            </a:lvl2pPr>
            <a:lvl3pPr marL="1143000" indent="-228600">
              <a:buFont typeface="Wingdings" pitchFamily="2" charset="2"/>
              <a:buChar char="p"/>
              <a:defRPr/>
            </a:lvl3pPr>
            <a:lvl4pPr marL="1600200" indent="-228600">
              <a:buFont typeface="Wingdings" pitchFamily="2" charset="2"/>
              <a:buChar char="p"/>
              <a:defRPr/>
            </a:lvl4pPr>
            <a:lvl5pPr marL="2057400" indent="-228600">
              <a:buFont typeface="Wingdings" pitchFamily="2" charset="2"/>
              <a:buChar char="p"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7783904D-943F-4ADB-8FEE-CD73E14B5BD5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203700" cy="4864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388" y="1268413"/>
            <a:ext cx="4203700" cy="4864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8556E6E9-D2B9-49A1-B6D4-693F0A1191BC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 userDrawn="1"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D0A1-016A-4676-8ADC-9A1E417BF1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8" y="5286375"/>
            <a:ext cx="13573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8"/>
          <p:cNvCxnSpPr/>
          <p:nvPr/>
        </p:nvCxnSpPr>
        <p:spPr bwMode="auto">
          <a:xfrm>
            <a:off x="0" y="955675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2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52388"/>
            <a:ext cx="1379538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pic>
        <p:nvPicPr>
          <p:cNvPr id="7" name="Picture 2055" descr="色条 拷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00188"/>
            <a:ext cx="9144000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vivianting\Desktop\123413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25" y="214313"/>
            <a:ext cx="1487488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  <a:ea typeface="宋体" pitchFamily="2" charset="-122"/>
                <a:cs typeface="+mn-cs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2021/12/3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50" y="115888"/>
            <a:ext cx="6192838" cy="6667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－</a:t>
            </a:r>
            <a:fld id="{77CF115C-2A49-4836-A584-71D7FEC33FEA}" type="slidenum">
              <a:rPr lang="zh-CN" altLang="en-US"/>
              <a:pPr/>
              <a:t>‹#›</a:t>
            </a:fld>
            <a:r>
              <a:rPr lang="zh-CN" altLang="en-US"/>
              <a:t>－</a:t>
            </a:r>
            <a:endParaRPr lang="zh-CN" altLang="en-US" sz="1800"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740BAF49-A379-4DC3-9295-BEBC983F6D4D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8B38898D-4A13-4BFB-863B-79350955CA02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7B98FADC-B8D6-4EB6-88E3-3172C104B73C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9D058927-6F76-4A51-AAF3-EEDF5C5AF59A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C4EC55F9-FE1A-44AC-8508-402387C560F0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spcBef>
                <a:spcPct val="100000"/>
              </a:spcBef>
              <a:defRPr/>
            </a:pPr>
            <a:endParaRPr lang="zh-CN" altLang="en-US"/>
          </a:p>
        </p:txBody>
      </p:sp>
      <p:pic>
        <p:nvPicPr>
          <p:cNvPr id="1027" name="Picture 3" descr="色条 拷贝"/>
          <p:cNvPicPr>
            <a:picLocks noChangeAspect="1" noChangeArrowheads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0" y="0"/>
            <a:ext cx="9715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559800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115888"/>
            <a:ext cx="619283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35900" y="6381750"/>
            <a:ext cx="10080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  <a:fld id="{91DFF44C-A2AD-4FA0-A052-F4B0599030DF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‹#›</a:t>
            </a:fld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－</a:t>
            </a: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250825" y="404813"/>
            <a:ext cx="936625" cy="3667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algn="ctr" eaLnBrk="0" fontAlgn="base" hangingPunct="0">
              <a:spcBef>
                <a:spcPct val="10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algn="ctr" eaLnBrk="0" fontAlgn="base" hangingPunct="0">
              <a:spcBef>
                <a:spcPct val="10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algn="ctr" eaLnBrk="0" fontAlgn="base" hangingPunct="0">
              <a:spcBef>
                <a:spcPct val="10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algn="ctr" eaLnBrk="0" fontAlgn="base" hangingPunct="0">
              <a:spcBef>
                <a:spcPct val="10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zh-CN" sz="1800" b="0">
              <a:ea typeface="幼圆" pitchFamily="49" charset="-122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7802563" y="0"/>
            <a:ext cx="1306512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  <p:sldLayoutId id="2147483672" r:id="rId20"/>
    <p:sldLayoutId id="2147483673" r:id="rId21"/>
    <p:sldLayoutId id="2147483674" r:id="rId22"/>
    <p:sldLayoutId id="2147483675" r:id="rId23"/>
    <p:sldLayoutId id="2147483676" r:id="rId24"/>
    <p:sldLayoutId id="2147483677" r:id="rId25"/>
    <p:sldLayoutId id="2147483678" r:id="rId26"/>
    <p:sldLayoutId id="2147483679" r:id="rId27"/>
    <p:sldLayoutId id="2147483680" r:id="rId28"/>
    <p:sldLayoutId id="2147483681" r:id="rId29"/>
    <p:sldLayoutId id="2147483682" r:id="rId30"/>
    <p:sldLayoutId id="2147483683" r:id="rId31"/>
    <p:sldLayoutId id="2147483684" r:id="rId32"/>
    <p:sldLayoutId id="2147483685" r:id="rId33"/>
    <p:sldLayoutId id="2147483686" r:id="rId34"/>
    <p:sldLayoutId id="2147483687" r:id="rId35"/>
    <p:sldLayoutId id="2147483688" r:id="rId36"/>
    <p:sldLayoutId id="2147483689" r:id="rId37"/>
    <p:sldLayoutId id="2147483690" r:id="rId38"/>
    <p:sldLayoutId id="2147483691" r:id="rId39"/>
    <p:sldLayoutId id="2147483692" r:id="rId40"/>
    <p:sldLayoutId id="2147483693" r:id="rId41"/>
    <p:sldLayoutId id="2147483694" r:id="rId42"/>
    <p:sldLayoutId id="2147483695" r:id="rId43"/>
    <p:sldLayoutId id="2147483696" r:id="rId44"/>
    <p:sldLayoutId id="2147483697" r:id="rId45"/>
    <p:sldLayoutId id="2147483698" r:id="rId46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华文细黑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ahoma" pitchFamily="34" charset="0"/>
          <a:ea typeface="华文细黑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ahoma" pitchFamily="34" charset="0"/>
          <a:ea typeface="华文细黑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ahoma" pitchFamily="34" charset="0"/>
          <a:ea typeface="华文细黑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ahoma" pitchFamily="34" charset="0"/>
          <a:ea typeface="华文细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400" b="1">
          <a:solidFill>
            <a:schemeClr val="tx1"/>
          </a:solidFill>
          <a:latin typeface="+mn-lt"/>
          <a:ea typeface="华文细黑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华文细黑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华文细黑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华文细黑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中国联通合作方门户系统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zh-CN" altLang="en-US" dirty="0">
                <a:solidFill>
                  <a:schemeClr val="bg1"/>
                </a:solidFill>
              </a:rPr>
              <a:t>使用手册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上传附件</a:t>
            </a:r>
          </a:p>
        </p:txBody>
      </p:sp>
      <p:pic>
        <p:nvPicPr>
          <p:cNvPr id="7" name="内容占位符 6" descr="]HIDR3ZHO4RGAVB(YW2[EK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658792"/>
            <a:ext cx="8559800" cy="4083342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10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接收验证码</a:t>
            </a:r>
          </a:p>
        </p:txBody>
      </p:sp>
      <p:pic>
        <p:nvPicPr>
          <p:cNvPr id="6" name="内容占位符 5" descr="接收验证码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512958"/>
            <a:ext cx="8559800" cy="4375009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11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送审窗口</a:t>
            </a:r>
          </a:p>
        </p:txBody>
      </p:sp>
      <p:pic>
        <p:nvPicPr>
          <p:cNvPr id="5" name="内容占位符 4" descr="送审窗口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405175"/>
            <a:ext cx="8559800" cy="4590575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12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提交审批</a:t>
            </a:r>
          </a:p>
        </p:txBody>
      </p:sp>
      <p:pic>
        <p:nvPicPr>
          <p:cNvPr id="8" name="内容占位符 7" descr="B`]12_QK~}5S[L77~J@2GB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663624"/>
            <a:ext cx="8559800" cy="407367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13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自助注册合作方角色</a:t>
            </a:r>
          </a:p>
        </p:txBody>
      </p:sp>
      <p:pic>
        <p:nvPicPr>
          <p:cNvPr id="6" name="内容占位符 5" descr="{E@@MV_9G@`JOD]4938BB7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533561"/>
            <a:ext cx="8559800" cy="4333803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14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合作方自助注册合作方角色详细流程</a:t>
            </a:r>
          </a:p>
        </p:txBody>
      </p:sp>
      <p:pic>
        <p:nvPicPr>
          <p:cNvPr id="6" name="内容占位符 5" descr=")VSAM)1P]H54Z8%DP{}VBE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652725"/>
            <a:ext cx="8559800" cy="4095476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15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" name="内容占位符 6" descr="Y_LGNQT`9{4`FQJYFI@}12J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677295"/>
            <a:ext cx="8559800" cy="4046336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16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17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8" name="内容占位符 4" descr="注册-联系人信息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95288" y="2215215"/>
            <a:ext cx="8559800" cy="297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18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7" name="内容占位符 5" descr="接收验证码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95288" y="1512958"/>
            <a:ext cx="8559800" cy="437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$@GEPLOTBYYH$$AVH]42L(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678960"/>
            <a:ext cx="8559800" cy="4043005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19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srgbClr val="002060"/>
                </a:solidFill>
              </a:rPr>
              <a:t>目录</a:t>
            </a:r>
          </a:p>
        </p:txBody>
      </p:sp>
      <p:sp>
        <p:nvSpPr>
          <p:cNvPr id="9217" name="幻灯片编号占位符 2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/>
              <a:t>－</a:t>
            </a:r>
            <a:fld id="{72F9FFEF-A76E-4F65-8C17-3B6443489AEB}" type="slidenum">
              <a:rPr lang="zh-CN" altLang="en-US"/>
              <a:pPr/>
              <a:t>2</a:t>
            </a:fld>
            <a:r>
              <a:rPr lang="zh-CN" altLang="en-US"/>
              <a:t>－</a:t>
            </a:r>
            <a:endParaRPr lang="zh-CN" altLang="en-US" sz="1800"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1071538" y="1714488"/>
            <a:ext cx="7632700" cy="477838"/>
          </a:xfrm>
          <a:prstGeom prst="rect">
            <a:avLst/>
          </a:prstGeom>
          <a:solidFill>
            <a:srgbClr val="FF0000">
              <a:alpha val="7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66744" tIns="33372" rIns="66744" bIns="33372" anchor="ctr"/>
          <a:lstStyle/>
          <a:p>
            <a:pPr algn="ctr">
              <a:spcBef>
                <a:spcPct val="100000"/>
              </a:spcBef>
            </a:pPr>
            <a:endParaRPr lang="zh-CN" altLang="en-US">
              <a:solidFill>
                <a:srgbClr val="000000"/>
              </a:solidFill>
              <a:ea typeface="华文细黑" pitchFamily="2" charset="-122"/>
              <a:sym typeface="仿宋" pitchFamily="49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928794" y="1142984"/>
            <a:ext cx="5545137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endParaRPr lang="en-US" altLang="zh-CN" dirty="0">
              <a:ea typeface="华文细黑" pitchFamily="2" charset="-122"/>
              <a:sym typeface="Franklin Gothic Book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Wingdings" pitchFamily="2" charset="2"/>
              <a:buAutoNum type="ea1JpnKorPeriod"/>
            </a:pPr>
            <a:r>
              <a:rPr lang="zh-CN" altLang="en-US" dirty="0">
                <a:solidFill>
                  <a:schemeClr val="bg1"/>
                </a:solidFill>
                <a:ea typeface="华文细黑" pitchFamily="2" charset="-122"/>
                <a:sym typeface="Franklin Gothic Book" pitchFamily="34" charset="0"/>
              </a:rPr>
              <a:t>注册合作方、注册合作方角色、注册业务员</a:t>
            </a:r>
            <a:endParaRPr lang="en-US" altLang="zh-CN" dirty="0">
              <a:solidFill>
                <a:schemeClr val="bg1"/>
              </a:solidFill>
              <a:ea typeface="华文细黑" pitchFamily="2" charset="-122"/>
              <a:sym typeface="Franklin Gothic Book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Wingdings" pitchFamily="2" charset="2"/>
              <a:buAutoNum type="ea1JpnKorPeriod"/>
            </a:pPr>
            <a:r>
              <a:rPr lang="zh-CN" altLang="en-US" dirty="0">
                <a:solidFill>
                  <a:srgbClr val="000000"/>
                </a:solidFill>
                <a:ea typeface="华文细黑" pitchFamily="2" charset="-122"/>
                <a:sym typeface="Franklin Gothic Book" pitchFamily="34" charset="0"/>
              </a:rPr>
              <a:t>业务系统入口</a:t>
            </a:r>
            <a:endParaRPr lang="en-US" altLang="zh-CN" dirty="0">
              <a:solidFill>
                <a:srgbClr val="000000"/>
              </a:solidFill>
              <a:ea typeface="华文细黑" pitchFamily="2" charset="-122"/>
              <a:sym typeface="Franklin Gothic Book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ea typeface="华文细黑" pitchFamily="2" charset="-122"/>
                <a:sym typeface="Franklin Gothic Book" pitchFamily="34" charset="0"/>
              </a:rPr>
              <a:t>三．合作方管理应用操作</a:t>
            </a:r>
            <a:endParaRPr lang="en-US" altLang="en-US" dirty="0">
              <a:solidFill>
                <a:srgbClr val="000000"/>
              </a:solidFill>
              <a:ea typeface="华文细黑" pitchFamily="2" charset="-122"/>
              <a:sym typeface="Franklin Gothic Book" pitchFamily="34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自助注册业务员</a:t>
            </a:r>
          </a:p>
        </p:txBody>
      </p:sp>
      <p:pic>
        <p:nvPicPr>
          <p:cNvPr id="6" name="内容占位符 5" descr="}Y8~YJ7KF@T_3(3PS@[I87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538354"/>
            <a:ext cx="8559800" cy="432421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20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Z]UZPK8F56EECU7ZVAL75}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781555"/>
            <a:ext cx="8559800" cy="3837815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21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22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55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09713"/>
            <a:ext cx="85725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23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8" name="内容占位符 5" descr="接收验证码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95288" y="1512958"/>
            <a:ext cx="8559800" cy="437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D6D}YOPY}G%P`QUTQ$X0VB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794744"/>
            <a:ext cx="8559800" cy="3811437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24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srgbClr val="002060"/>
                </a:solidFill>
              </a:rPr>
              <a:t>目录</a:t>
            </a:r>
          </a:p>
        </p:txBody>
      </p:sp>
      <p:sp>
        <p:nvSpPr>
          <p:cNvPr id="9217" name="幻灯片编号占位符 2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/>
              <a:t>－</a:t>
            </a:r>
            <a:fld id="{72F9FFEF-A76E-4F65-8C17-3B6443489AEB}" type="slidenum">
              <a:rPr lang="zh-CN" altLang="en-US"/>
              <a:pPr/>
              <a:t>25</a:t>
            </a:fld>
            <a:r>
              <a:rPr lang="zh-CN" altLang="en-US"/>
              <a:t>－</a:t>
            </a:r>
            <a:endParaRPr lang="zh-CN" altLang="en-US" sz="1800"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928794" y="1142984"/>
            <a:ext cx="5545137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endParaRPr lang="en-US" altLang="zh-CN" dirty="0">
              <a:ea typeface="华文细黑" pitchFamily="2" charset="-122"/>
              <a:sym typeface="Franklin Gothic Book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ea typeface="华文细黑" pitchFamily="2" charset="-122"/>
                <a:sym typeface="Franklin Gothic Book" pitchFamily="34" charset="0"/>
              </a:rPr>
              <a:t>一</a:t>
            </a:r>
            <a:r>
              <a:rPr lang="en-US" altLang="zh-CN" dirty="0">
                <a:ea typeface="华文细黑" pitchFamily="2" charset="-122"/>
                <a:sym typeface="Franklin Gothic Book" pitchFamily="34" charset="0"/>
              </a:rPr>
              <a:t>.   </a:t>
            </a:r>
            <a:r>
              <a:rPr lang="zh-CN" altLang="en-US" dirty="0">
                <a:ea typeface="华文细黑" pitchFamily="2" charset="-122"/>
                <a:sym typeface="Franklin Gothic Book" pitchFamily="34" charset="0"/>
              </a:rPr>
              <a:t>注册合作方、注册合作方角色、注册业务员</a:t>
            </a:r>
            <a:endParaRPr lang="en-US" altLang="zh-CN" dirty="0">
              <a:ea typeface="华文细黑" pitchFamily="2" charset="-122"/>
              <a:sym typeface="Franklin Gothic Book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endParaRPr lang="en-US" altLang="zh-CN" dirty="0">
              <a:ea typeface="华文细黑" pitchFamily="2" charset="-122"/>
              <a:sym typeface="Franklin Gothic Book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ea typeface="华文细黑" pitchFamily="2" charset="-122"/>
                <a:sym typeface="Franklin Gothic Book" pitchFamily="34" charset="0"/>
              </a:rPr>
              <a:t>三．合作方信息变更操作</a:t>
            </a:r>
            <a:endParaRPr lang="en-US" altLang="en-US" dirty="0">
              <a:solidFill>
                <a:srgbClr val="000000"/>
              </a:solidFill>
              <a:ea typeface="华文细黑" pitchFamily="2" charset="-122"/>
              <a:sym typeface="Franklin Gothic Book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082704" y="2308220"/>
            <a:ext cx="7632700" cy="477838"/>
          </a:xfrm>
          <a:prstGeom prst="rect">
            <a:avLst/>
          </a:prstGeom>
          <a:solidFill>
            <a:srgbClr val="FF0000">
              <a:alpha val="7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66744" tIns="33372" rIns="66744" bIns="33372" anchor="ctr"/>
          <a:lstStyle/>
          <a:p>
            <a:pPr algn="ctr">
              <a:spcBef>
                <a:spcPct val="100000"/>
              </a:spcBef>
            </a:pPr>
            <a:endParaRPr lang="zh-CN" altLang="en-US">
              <a:solidFill>
                <a:srgbClr val="000000"/>
              </a:solidFill>
              <a:ea typeface="华文细黑" pitchFamily="2" charset="-122"/>
              <a:sym typeface="仿宋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8794" y="2332023"/>
            <a:ext cx="3147015" cy="454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ea typeface="华文细黑" pitchFamily="2" charset="-122"/>
                <a:sym typeface="Franklin Gothic Book" pitchFamily="34" charset="0"/>
              </a:rPr>
              <a:t>二</a:t>
            </a:r>
            <a:r>
              <a:rPr lang="en-US" altLang="zh-CN" dirty="0">
                <a:solidFill>
                  <a:schemeClr val="bg1"/>
                </a:solidFill>
                <a:ea typeface="华文细黑" pitchFamily="2" charset="-122"/>
                <a:sym typeface="Franklin Gothic Book" pitchFamily="34" charset="0"/>
              </a:rPr>
              <a:t>.  </a:t>
            </a:r>
            <a:r>
              <a:rPr lang="zh-CN" altLang="en-US" dirty="0">
                <a:solidFill>
                  <a:schemeClr val="bg1"/>
                </a:solidFill>
                <a:ea typeface="华文细黑" pitchFamily="2" charset="-122"/>
                <a:sym typeface="Franklin Gothic Book" pitchFamily="34" charset="0"/>
              </a:rPr>
              <a:t>业务系统入口及部分操作</a:t>
            </a:r>
            <a:endParaRPr lang="en-US" altLang="zh-CN" dirty="0">
              <a:solidFill>
                <a:schemeClr val="bg1"/>
              </a:solidFill>
              <a:ea typeface="华文细黑" pitchFamily="2" charset="-122"/>
              <a:sym typeface="Franklin Gothic Book" pitchFamily="34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22YZ01GKT_]%}$ZO3]BGMQ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701487"/>
            <a:ext cx="8559800" cy="3997952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26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输入帐号密码登录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27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5" name="图片 4" descr="登录页面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151" y="1237944"/>
            <a:ext cx="8573697" cy="438211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登录成功后，电子招标投标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28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5" name="内容占位符 14" descr="电子招标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294194"/>
            <a:ext cx="8559800" cy="4812538"/>
          </a:xfr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电子招标投标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29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242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584593"/>
            <a:ext cx="8559800" cy="423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打开网站首页</a:t>
            </a:r>
            <a:r>
              <a:rPr lang="en-US" altLang="zh-CN" dirty="0"/>
              <a:t>:www.cuecp.cn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8B38898D-4A13-4BFB-863B-79350955CA02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6" name="图片 5" descr="首页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00768"/>
            <a:ext cx="9144000" cy="40564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登录成功后，电子商城</a:t>
            </a:r>
          </a:p>
        </p:txBody>
      </p:sp>
      <p:pic>
        <p:nvPicPr>
          <p:cNvPr id="5" name="内容占位符 4" descr="电子商城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294194"/>
            <a:ext cx="8559800" cy="481253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30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登录成功后，</a:t>
            </a:r>
            <a:r>
              <a:rPr lang="en-US" altLang="zh-CN" dirty="0"/>
              <a:t>ERP</a:t>
            </a:r>
            <a:r>
              <a:rPr lang="zh-CN" altLang="en-US" dirty="0"/>
              <a:t>结算</a:t>
            </a:r>
          </a:p>
        </p:txBody>
      </p:sp>
      <p:pic>
        <p:nvPicPr>
          <p:cNvPr id="5" name="内容占位符 4" descr="ERP结算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294194"/>
            <a:ext cx="8559800" cy="481253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31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登录成功后，移动终端运营</a:t>
            </a:r>
          </a:p>
        </p:txBody>
      </p:sp>
      <p:pic>
        <p:nvPicPr>
          <p:cNvPr id="5" name="内容占位符 4" descr="移动终端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294194"/>
            <a:ext cx="8559800" cy="481253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32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登录成功后，采购订单导出 </a:t>
            </a:r>
          </a:p>
        </p:txBody>
      </p:sp>
      <p:pic>
        <p:nvPicPr>
          <p:cNvPr id="5" name="内容占位符 4" descr="采购管理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294194"/>
            <a:ext cx="8559800" cy="481253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33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登录成功单击首页中间：采购管理</a:t>
            </a:r>
            <a:r>
              <a:rPr lang="en-US" altLang="zh-CN" dirty="0"/>
              <a:t>-</a:t>
            </a:r>
            <a:r>
              <a:rPr lang="zh-CN" altLang="en-US" dirty="0"/>
              <a:t>采购订单导出页面</a:t>
            </a:r>
          </a:p>
        </p:txBody>
      </p:sp>
      <p:pic>
        <p:nvPicPr>
          <p:cNvPr id="5" name="内容占位符 4" descr="采购订单页面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731709"/>
            <a:ext cx="8559800" cy="393750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34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登录成功后，合作</a:t>
            </a:r>
            <a:r>
              <a:rPr lang="zh-CN" altLang="en-US"/>
              <a:t>伙伴管理入</a:t>
            </a:r>
            <a:r>
              <a:rPr lang="zh-CN" altLang="en-US" dirty="0"/>
              <a:t>口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35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0" name="内容占位符 9" descr="合作伙伴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294194"/>
            <a:ext cx="8559800" cy="4812538"/>
          </a:xfrm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登录成功单击首页中间：合作伙伴管理  合作伙伴管理详细操作页面</a:t>
            </a:r>
          </a:p>
        </p:txBody>
      </p:sp>
      <p:pic>
        <p:nvPicPr>
          <p:cNvPr id="6" name="内容占位符 5" descr="合作伙伴管理详细操作页面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722941"/>
            <a:ext cx="8559800" cy="3955044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36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登录成功单击右上角“合作方管理应用”</a:t>
            </a:r>
          </a:p>
        </p:txBody>
      </p:sp>
      <p:pic>
        <p:nvPicPr>
          <p:cNvPr id="5" name="内容占位符 4" descr="合作方管理应用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294194"/>
            <a:ext cx="8559800" cy="481253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37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新增业务员、项目管理、采购系统 待办处理页面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38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7" name="内容占位符 6" descr="应用工作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894237"/>
            <a:ext cx="8559800" cy="3612451"/>
          </a:xfrm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回收商注册证明下载：登录成功单击“合作方管理应用”基础信息管理</a:t>
            </a:r>
            <a:r>
              <a:rPr lang="en-US" altLang="zh-CN" dirty="0"/>
              <a:t>-</a:t>
            </a:r>
            <a:r>
              <a:rPr lang="zh-CN" altLang="en-US" dirty="0"/>
              <a:t>公司信息页面 </a:t>
            </a:r>
          </a:p>
        </p:txBody>
      </p:sp>
      <p:pic>
        <p:nvPicPr>
          <p:cNvPr id="5" name="内容占位符 4" descr="回收商注册证明下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760788"/>
            <a:ext cx="8559800" cy="3879349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39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业务系统入口（中间有滚动条）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8B38898D-4A13-4BFB-863B-79350955CA02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7" name="图片 6" descr="业务系统入口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srgbClr val="002060"/>
                </a:solidFill>
              </a:rPr>
              <a:t>目录</a:t>
            </a:r>
          </a:p>
        </p:txBody>
      </p:sp>
      <p:sp>
        <p:nvSpPr>
          <p:cNvPr id="9217" name="幻灯片编号占位符 2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/>
              <a:t>－</a:t>
            </a:r>
            <a:fld id="{72F9FFEF-A76E-4F65-8C17-3B6443489AEB}" type="slidenum">
              <a:rPr lang="zh-CN" altLang="en-US"/>
              <a:pPr/>
              <a:t>40</a:t>
            </a:fld>
            <a:r>
              <a:rPr lang="zh-CN" altLang="en-US"/>
              <a:t>－</a:t>
            </a:r>
            <a:endParaRPr lang="zh-CN" altLang="en-US" sz="1800"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928794" y="1142984"/>
            <a:ext cx="5545137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endParaRPr lang="en-US" altLang="zh-CN" dirty="0">
              <a:ea typeface="华文细黑" pitchFamily="2" charset="-122"/>
              <a:sym typeface="Franklin Gothic Book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ea typeface="华文细黑" pitchFamily="2" charset="-122"/>
                <a:sym typeface="Franklin Gothic Book" pitchFamily="34" charset="0"/>
              </a:rPr>
              <a:t>一</a:t>
            </a:r>
            <a:r>
              <a:rPr lang="en-US" altLang="zh-CN" dirty="0">
                <a:ea typeface="华文细黑" pitchFamily="2" charset="-122"/>
                <a:sym typeface="Franklin Gothic Book" pitchFamily="34" charset="0"/>
              </a:rPr>
              <a:t>.   </a:t>
            </a:r>
            <a:r>
              <a:rPr lang="zh-CN" altLang="en-US" dirty="0">
                <a:ea typeface="华文细黑" pitchFamily="2" charset="-122"/>
                <a:sym typeface="Franklin Gothic Book" pitchFamily="34" charset="0"/>
              </a:rPr>
              <a:t>注册合作方、注册合作方角色、注册业务员</a:t>
            </a:r>
            <a:endParaRPr lang="en-US" altLang="zh-CN" dirty="0">
              <a:ea typeface="华文细黑" pitchFamily="2" charset="-122"/>
              <a:sym typeface="Franklin Gothic Book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endParaRPr lang="en-US" altLang="zh-CN" dirty="0">
              <a:ea typeface="华文细黑" pitchFamily="2" charset="-122"/>
              <a:sym typeface="Franklin Gothic Book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082704" y="2951162"/>
            <a:ext cx="7632700" cy="477838"/>
          </a:xfrm>
          <a:prstGeom prst="rect">
            <a:avLst/>
          </a:prstGeom>
          <a:solidFill>
            <a:srgbClr val="FF0000">
              <a:alpha val="7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66744" tIns="33372" rIns="66744" bIns="33372" anchor="ctr"/>
          <a:lstStyle/>
          <a:p>
            <a:pPr algn="ctr">
              <a:spcBef>
                <a:spcPct val="100000"/>
              </a:spcBef>
            </a:pPr>
            <a:endParaRPr lang="zh-CN" altLang="en-US">
              <a:solidFill>
                <a:srgbClr val="000000"/>
              </a:solidFill>
              <a:ea typeface="华文细黑" pitchFamily="2" charset="-122"/>
              <a:sym typeface="仿宋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8794" y="2332023"/>
            <a:ext cx="3147015" cy="454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ea typeface="华文细黑" pitchFamily="2" charset="-122"/>
                <a:sym typeface="Franklin Gothic Book" pitchFamily="34" charset="0"/>
              </a:rPr>
              <a:t>二</a:t>
            </a:r>
            <a:r>
              <a:rPr lang="en-US" altLang="zh-CN" dirty="0">
                <a:ea typeface="华文细黑" pitchFamily="2" charset="-122"/>
                <a:sym typeface="Franklin Gothic Book" pitchFamily="34" charset="0"/>
              </a:rPr>
              <a:t>.  </a:t>
            </a:r>
            <a:r>
              <a:rPr lang="zh-CN" altLang="en-US" dirty="0">
                <a:ea typeface="华文细黑" pitchFamily="2" charset="-122"/>
                <a:sym typeface="Franklin Gothic Book" pitchFamily="34" charset="0"/>
              </a:rPr>
              <a:t>业务系统入口及部分操作</a:t>
            </a:r>
            <a:endParaRPr lang="en-US" altLang="zh-CN" dirty="0">
              <a:ea typeface="华文细黑" pitchFamily="2" charset="-122"/>
              <a:sym typeface="Franklin Gothic Book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8794" y="2928934"/>
            <a:ext cx="2723823" cy="454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ea typeface="华文细黑" pitchFamily="2" charset="-122"/>
                <a:sym typeface="Franklin Gothic Book" pitchFamily="34" charset="0"/>
              </a:rPr>
              <a:t>三．合作方信息变更操作</a:t>
            </a:r>
            <a:endParaRPr lang="en-US" altLang="en-US" dirty="0">
              <a:solidFill>
                <a:schemeClr val="bg1"/>
              </a:solidFill>
              <a:ea typeface="华文细黑" pitchFamily="2" charset="-122"/>
              <a:sym typeface="Franklin Gothic Book" pitchFamily="34" charset="0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打开首页</a:t>
            </a:r>
          </a:p>
        </p:txBody>
      </p:sp>
      <p:pic>
        <p:nvPicPr>
          <p:cNvPr id="6" name="内容占位符 5" descr="22YZ01GKT_]%}$ZO3]BGMQ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701487"/>
            <a:ext cx="8559800" cy="3997952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41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输入帐号密码登录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42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5" name="图片 4" descr="登录页面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151" y="1237944"/>
            <a:ext cx="8573697" cy="438211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单击首页右上角“合作方管理应用”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43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7" name="内容占位符 6" descr="合作方管理应用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294194"/>
            <a:ext cx="8559800" cy="4812538"/>
          </a:xfrm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合作方信息同步：基础信息管理</a:t>
            </a:r>
            <a:r>
              <a:rPr lang="en-US" altLang="zh-CN" dirty="0"/>
              <a:t>-</a:t>
            </a:r>
            <a:r>
              <a:rPr lang="zh-CN" altLang="en-US" dirty="0"/>
              <a:t>公司信息维护：修改</a:t>
            </a:r>
            <a:r>
              <a:rPr lang="en-US" altLang="zh-CN" dirty="0"/>
              <a:t>+</a:t>
            </a:r>
            <a:r>
              <a:rPr lang="zh-CN" altLang="en-US" dirty="0"/>
              <a:t>保存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44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201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396924"/>
            <a:ext cx="8559800" cy="260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人员信息同步：联系人信息，选中帐号：修改</a:t>
            </a:r>
            <a:r>
              <a:rPr lang="en-US" altLang="zh-CN" dirty="0"/>
              <a:t>+</a:t>
            </a:r>
            <a:r>
              <a:rPr lang="zh-CN" altLang="en-US" dirty="0"/>
              <a:t>保存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45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211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774349"/>
            <a:ext cx="8559800" cy="385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变更信息：左上角变更信息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46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21988"/>
            <a:ext cx="8559800" cy="260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双击身份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47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222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1378" y="2243320"/>
            <a:ext cx="7647620" cy="291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点代码核查带出最新的法人和经营范围，提交审批，如果非最新的需要提工单处理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48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0" name="内容占位符 9" descr="变更信息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7999" y="1268413"/>
            <a:ext cx="8054377" cy="4864100"/>
          </a:xfrm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新增合作方角色，提交审批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49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263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364" y="1268413"/>
            <a:ext cx="8067647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合作方自助注册详细流程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8B38898D-4A13-4BFB-863B-79350955CA02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5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6" name="图片 5" descr="ce894037fcf495cb12da4ed7ca1894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04900"/>
            <a:ext cx="9144000" cy="46482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新增联系人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50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273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6811" y="1268413"/>
            <a:ext cx="5976754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新增联系人保存成功，在人员申请节点查看</a:t>
            </a:r>
          </a:p>
        </p:txBody>
      </p:sp>
      <p:pic>
        <p:nvPicPr>
          <p:cNvPr id="5" name="内容占位符 4" descr="人员申请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2280170"/>
            <a:ext cx="8559800" cy="2840585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51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人员申请节点查看</a:t>
            </a:r>
            <a:r>
              <a:rPr lang="en-US" altLang="zh-CN" dirty="0"/>
              <a:t>/</a:t>
            </a:r>
            <a:r>
              <a:rPr lang="zh-CN" altLang="en-US" dirty="0"/>
              <a:t>双击打开已保存的记录，验证身份证号信息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52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283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711" y="1719510"/>
            <a:ext cx="7580953" cy="3961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在人员申请节点，选中记录点右上角提交审批，帐号添加成功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53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293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187" y="3095701"/>
            <a:ext cx="7600001" cy="120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右上角修改密码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54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7" name="内容占位符 6" descr="应用工作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894237"/>
            <a:ext cx="8559800" cy="3612451"/>
          </a:xfrm>
        </p:spPr>
      </p:pic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右上角退出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55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7" name="内容占位符 6" descr="应用工作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894237"/>
            <a:ext cx="8559800" cy="3612451"/>
          </a:xfrm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右上角退出</a:t>
            </a:r>
          </a:p>
        </p:txBody>
      </p:sp>
      <p:pic>
        <p:nvPicPr>
          <p:cNvPr id="5" name="内容占位符 4" descr="首页退出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294194"/>
            <a:ext cx="8559800" cy="481253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56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2500306"/>
            <a:ext cx="3143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谢    谢</a:t>
            </a:r>
          </a:p>
        </p:txBody>
      </p:sp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合作方自助注册详细流程</a:t>
            </a:r>
          </a:p>
        </p:txBody>
      </p:sp>
      <p:pic>
        <p:nvPicPr>
          <p:cNvPr id="7" name="内容占位符 6" descr="QX@(2Q~XO9R)]ZEK5~_@[FJ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668463"/>
            <a:ext cx="8559800" cy="4064000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6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合作方基本信息</a:t>
            </a:r>
          </a:p>
        </p:txBody>
      </p:sp>
      <p:pic>
        <p:nvPicPr>
          <p:cNvPr id="7" name="内容占位符 6" descr="S)U@~O$Z2FUG`SX5[(@8K`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665288"/>
            <a:ext cx="8559800" cy="4070350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7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银行信息</a:t>
            </a:r>
          </a:p>
        </p:txBody>
      </p:sp>
      <p:pic>
        <p:nvPicPr>
          <p:cNvPr id="5" name="内容占位符 4" descr="注册-银行信息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2794614"/>
            <a:ext cx="8559800" cy="181169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8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联系人信息</a:t>
            </a:r>
          </a:p>
        </p:txBody>
      </p:sp>
      <p:pic>
        <p:nvPicPr>
          <p:cNvPr id="5" name="内容占位符 4" descr="注册-联系人信息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2215215"/>
            <a:ext cx="8559800" cy="2970496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fld id="{B0F8A401-3837-43F5-8B47-FD40943CAE7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>
                <a:defRPr/>
              </a:pPr>
              <a:t>9</a:t>
            </a:fld>
            <a:r>
              <a:rPr lang="zh-CN" altLang="en-US">
                <a:latin typeface="华文细黑" pitchFamily="2" charset="-122"/>
                <a:ea typeface="华文细黑" pitchFamily="2" charset="-122"/>
              </a:rPr>
              <a:t>－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经营分析模版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Custom 2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0" cap="flat" cmpd="sng" algn="ctr">
          <a:solidFill>
            <a:srgbClr val="00FF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10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华文细黑" pitchFamily="2" charset="-122"/>
            <a:ea typeface="华文细黑" pitchFamily="2" charset="-122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经营分析模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5405</TotalTime>
  <Words>576</Words>
  <Application>Microsoft Office PowerPoint</Application>
  <PresentationFormat>全屏显示(4:3)</PresentationFormat>
  <Paragraphs>116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5" baseType="lpstr">
      <vt:lpstr>华文细黑</vt:lpstr>
      <vt:lpstr>微软雅黑</vt:lpstr>
      <vt:lpstr>Calibri</vt:lpstr>
      <vt:lpstr>Franklin Gothic Book</vt:lpstr>
      <vt:lpstr>Franklin Gothic Medium</vt:lpstr>
      <vt:lpstr>Tahoma</vt:lpstr>
      <vt:lpstr>Wingdings</vt:lpstr>
      <vt:lpstr>1_经营分析模版</vt:lpstr>
      <vt:lpstr>中国联通合作方门户系统 使用手册</vt:lpstr>
      <vt:lpstr>目录</vt:lpstr>
      <vt:lpstr>打开网站首页:www.cuecp.cn</vt:lpstr>
      <vt:lpstr>业务系统入口（中间有滚动条）</vt:lpstr>
      <vt:lpstr>合作方自助注册详细流程</vt:lpstr>
      <vt:lpstr>合作方自助注册详细流程</vt:lpstr>
      <vt:lpstr>合作方基本信息</vt:lpstr>
      <vt:lpstr>银行信息</vt:lpstr>
      <vt:lpstr>联系人信息</vt:lpstr>
      <vt:lpstr>上传附件</vt:lpstr>
      <vt:lpstr>接收验证码</vt:lpstr>
      <vt:lpstr>送审窗口</vt:lpstr>
      <vt:lpstr>提交审批</vt:lpstr>
      <vt:lpstr>自助注册合作方角色</vt:lpstr>
      <vt:lpstr>合作方自助注册合作方角色详细流程</vt:lpstr>
      <vt:lpstr>PowerPoint 演示文稿</vt:lpstr>
      <vt:lpstr>PowerPoint 演示文稿</vt:lpstr>
      <vt:lpstr>PowerPoint 演示文稿</vt:lpstr>
      <vt:lpstr>PowerPoint 演示文稿</vt:lpstr>
      <vt:lpstr>自助注册业务员</vt:lpstr>
      <vt:lpstr>PowerPoint 演示文稿</vt:lpstr>
      <vt:lpstr>PowerPoint 演示文稿</vt:lpstr>
      <vt:lpstr>PowerPoint 演示文稿</vt:lpstr>
      <vt:lpstr>PowerPoint 演示文稿</vt:lpstr>
      <vt:lpstr>目录</vt:lpstr>
      <vt:lpstr>PowerPoint 演示文稿</vt:lpstr>
      <vt:lpstr>输入帐号密码登录</vt:lpstr>
      <vt:lpstr>登录成功后，电子招标投标</vt:lpstr>
      <vt:lpstr>电子招标投标</vt:lpstr>
      <vt:lpstr>登录成功后，电子商城</vt:lpstr>
      <vt:lpstr>登录成功后，ERP结算</vt:lpstr>
      <vt:lpstr>登录成功后，移动终端运营</vt:lpstr>
      <vt:lpstr>登录成功后，采购订单导出 </vt:lpstr>
      <vt:lpstr>登录成功单击首页中间：采购管理-采购订单导出页面</vt:lpstr>
      <vt:lpstr>登录成功后，合作伙伴管理入口</vt:lpstr>
      <vt:lpstr>登录成功单击首页中间：合作伙伴管理  合作伙伴管理详细操作页面</vt:lpstr>
      <vt:lpstr>登录成功单击右上角“合作方管理应用”</vt:lpstr>
      <vt:lpstr>新增业务员、项目管理、采购系统 待办处理页面</vt:lpstr>
      <vt:lpstr>回收商注册证明下载：登录成功单击“合作方管理应用”基础信息管理-公司信息页面 </vt:lpstr>
      <vt:lpstr>目录</vt:lpstr>
      <vt:lpstr>打开首页</vt:lpstr>
      <vt:lpstr>输入帐号密码登录</vt:lpstr>
      <vt:lpstr>单击首页右上角“合作方管理应用”</vt:lpstr>
      <vt:lpstr>合作方信息同步：基础信息管理-公司信息维护：修改+保存</vt:lpstr>
      <vt:lpstr>人员信息同步：联系人信息，选中帐号：修改+保存</vt:lpstr>
      <vt:lpstr>变更信息：左上角变更信息</vt:lpstr>
      <vt:lpstr>双击身份</vt:lpstr>
      <vt:lpstr>点代码核查带出最新的法人和经营范围，提交审批，如果非最新的需要提工单处理</vt:lpstr>
      <vt:lpstr>新增合作方角色，提交审批</vt:lpstr>
      <vt:lpstr>新增联系人</vt:lpstr>
      <vt:lpstr>新增联系人保存成功，在人员申请节点查看</vt:lpstr>
      <vt:lpstr>人员申请节点查看/双击打开已保存的记录，验证身份证号信息</vt:lpstr>
      <vt:lpstr>在人员申请节点，选中记录点右上角提交审批，帐号添加成功</vt:lpstr>
      <vt:lpstr>右上角修改密码</vt:lpstr>
      <vt:lpstr>右上角退出</vt:lpstr>
      <vt:lpstr>右上角退出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xlyan</cp:lastModifiedBy>
  <cp:revision>421</cp:revision>
  <dcterms:created xsi:type="dcterms:W3CDTF">2013-12-03T10:06:52Z</dcterms:created>
  <dcterms:modified xsi:type="dcterms:W3CDTF">2021-12-03T12:14:12Z</dcterms:modified>
</cp:coreProperties>
</file>